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61" r:id="rId5"/>
    <p:sldId id="264" r:id="rId6"/>
    <p:sldId id="262" r:id="rId7"/>
    <p:sldId id="263" r:id="rId8"/>
    <p:sldId id="265" r:id="rId9"/>
    <p:sldId id="267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072" autoAdjust="0"/>
  </p:normalViewPr>
  <p:slideViewPr>
    <p:cSldViewPr snapToGrid="0">
      <p:cViewPr varScale="1">
        <p:scale>
          <a:sx n="53" d="100"/>
          <a:sy n="53" d="100"/>
        </p:scale>
        <p:origin x="15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8854D-EFB9-4071-B007-5D22953FAC2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6B733-78C3-4997-96AA-E1466EB33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8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6B733-78C3-4997-96AA-E1466EB339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1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linear regression was the least successful model likely due to its inability to take into account different structural variations in our time series. Our R2 value was 0.0003662.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 gave us an RMSE value of 0.0009181449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Structural time series forecasting gave us an RMSE of 0.0009177113.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Prophet gave us an RMSE of 0.0007595774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univariate LSTM having a RMSE 0.0000051017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multivariate LSTM having am RMSE of 0.0000051013. </a:t>
            </a: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we were unable to get these models to forecast returns on the test set.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6B733-78C3-4997-96AA-E1466EB339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3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60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050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07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9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61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9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5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8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9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4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ED05C55-6795-4F40-9EF1-77B657854EA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5D113-5012-4F78-8262-597A48543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80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8448-9978-A060-A443-3ED5E9B74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Frequency Stock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20924-DCDC-9A3B-312C-59B985EAE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Julian Wiley</a:t>
            </a:r>
          </a:p>
        </p:txBody>
      </p:sp>
    </p:spTree>
    <p:extLst>
      <p:ext uri="{BB962C8B-B14F-4D97-AF65-F5344CB8AC3E}">
        <p14:creationId xmlns:p14="http://schemas.microsoft.com/office/powerpoint/2010/main" val="215083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A585-927C-C330-4550-865A77C4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LSTM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2E33949-4350-9609-8FF6-ACE107294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4" y="2043446"/>
            <a:ext cx="4333088" cy="30266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E94ED-4818-F2EA-936D-B2C338C3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4" y="2921625"/>
            <a:ext cx="4883080" cy="30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89B7-704A-6E89-4197-07E1F22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LSTM Losses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B1E8BE5-82F9-2B22-CAC0-CB8EDE217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6" y="1438300"/>
            <a:ext cx="4286609" cy="2942413"/>
          </a:xfrm>
        </p:spPr>
      </p:pic>
      <p:pic>
        <p:nvPicPr>
          <p:cNvPr id="6" name="Content Placeholder 4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E56DC6A9-B7E6-AE13-D462-81ABFCFF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79" y="2429551"/>
            <a:ext cx="6322450" cy="39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8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E054-79EB-0FD2-658A-2B5D08EB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3D3920-DED1-2A1E-E51A-23BCC4E5BA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11726"/>
              </p:ext>
            </p:extLst>
          </p:nvPr>
        </p:nvGraphicFramePr>
        <p:xfrm>
          <a:off x="1103313" y="2052638"/>
          <a:ext cx="89471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3714576661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416071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1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0.0002249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0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77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-0.00001986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-0.00002208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91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Model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0.00004432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02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Model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0.0001923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1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ARIMA(1,0,0)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0.0007242055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0.0007241101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83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0.0007595774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78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Univariate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0.0000051017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4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Multivariate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0.0000051013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8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10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8E24-10D3-F1A7-74DB-1A33CE0C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pic>
        <p:nvPicPr>
          <p:cNvPr id="6" name="Content Placeholder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DAC7831F-751A-6D2F-4718-ABE68667F0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08104"/>
            <a:ext cx="3318547" cy="3483104"/>
          </a:xfrm>
        </p:spPr>
      </p:pic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4C1490F-B458-B9AB-CD15-20DB038F83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49468"/>
            <a:ext cx="4395788" cy="317184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5CCEE-8C8A-FC75-42BF-937F3E7A38AB}"/>
              </a:ext>
            </a:extLst>
          </p:cNvPr>
          <p:cNvSpPr txBox="1"/>
          <p:nvPr/>
        </p:nvSpPr>
        <p:spPr>
          <a:xfrm>
            <a:off x="4465864" y="4106636"/>
            <a:ext cx="5837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Trade and Quote Dataset – Apple (AAPL)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Trade -&gt; Actual trades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Quote -&gt; Equity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Intraday data – 1 min frequency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Non stationary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Calculate indicators for forecasting</a:t>
            </a:r>
          </a:p>
        </p:txBody>
      </p:sp>
    </p:spTree>
    <p:extLst>
      <p:ext uri="{BB962C8B-B14F-4D97-AF65-F5344CB8AC3E}">
        <p14:creationId xmlns:p14="http://schemas.microsoft.com/office/powerpoint/2010/main" val="233925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B5C6-1BAB-372D-B517-43AFDF60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420CDE29-155F-A34D-2443-793F61FA7A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2" y="1152983"/>
            <a:ext cx="3556000" cy="2027731"/>
          </a:xfrm>
        </p:spPr>
      </p:pic>
      <p:pic>
        <p:nvPicPr>
          <p:cNvPr id="8" name="Content Placeholder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3B2DD8BB-D285-9C30-3D7D-2B825A2B54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2" y="2866940"/>
            <a:ext cx="3491673" cy="353834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3D7DF-EAF8-D8E1-9CC2-C0149FA36E9C}"/>
              </a:ext>
            </a:extLst>
          </p:cNvPr>
          <p:cNvSpPr txBox="1"/>
          <p:nvPr/>
        </p:nvSpPr>
        <p:spPr>
          <a:xfrm>
            <a:off x="734786" y="1616529"/>
            <a:ext cx="4702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Calculated indicators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Intraday, minute frequency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1, 5, 10, 15, 20, 25, 30, 60, 120, 180 min returns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Represents the profits made if one bought AAPL at open price and sold at close</a:t>
            </a:r>
          </a:p>
          <a:p>
            <a:pPr marL="285750" indent="-285750">
              <a:buFontTx/>
              <a:buChar char="-"/>
            </a:pPr>
            <a:r>
              <a:rPr lang="en-US" dirty="0"/>
              <a:t>5, 10,15,20,25,30,60,120,180 min Exponential Moving Averages (EMA)</a:t>
            </a:r>
          </a:p>
          <a:p>
            <a:pPr marL="285750" indent="-285750">
              <a:buFontTx/>
              <a:buChar char="-"/>
            </a:pPr>
            <a:r>
              <a:rPr lang="en-US" dirty="0"/>
              <a:t>Volatility of 5, 10 , 30, 60,  120, 180 minute returns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Technical Analysis Indicators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Moving Average Convergence-Divergence (MACD), Relative Strength Index (RSI), Money Flow Index (MFI), </a:t>
            </a:r>
            <a:r>
              <a:rPr lang="en-US" dirty="0" err="1"/>
              <a:t>Bolinger</a:t>
            </a:r>
            <a:r>
              <a:rPr lang="en-US" dirty="0"/>
              <a:t> Bands (</a:t>
            </a:r>
            <a:r>
              <a:rPr lang="en-US" dirty="0" err="1"/>
              <a:t>Bbands</a:t>
            </a:r>
            <a:r>
              <a:rPr lang="en-US" dirty="0"/>
              <a:t>), Momentum, Signal-to-Noise Ratio (SNR), Volume Weighted Average Price (VWAP)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AEED-EA65-2E57-2B9A-DF0E47A2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Trade OHLCV Visualization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F4FBC6A-8105-2999-D6CD-F168CBFF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01" y="2052638"/>
            <a:ext cx="7684373" cy="4195762"/>
          </a:xfrm>
        </p:spPr>
      </p:pic>
    </p:spTree>
    <p:extLst>
      <p:ext uri="{BB962C8B-B14F-4D97-AF65-F5344CB8AC3E}">
        <p14:creationId xmlns:p14="http://schemas.microsoft.com/office/powerpoint/2010/main" val="138261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BE11-C006-AEB6-AF2A-3C22C85C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AAPL Returns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54F98-D6B8-DE70-0968-45D4CAD5E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820" y="1927411"/>
            <a:ext cx="5204327" cy="1994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E44B4-D5D7-281A-7AC3-852AD421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848" y="5182224"/>
            <a:ext cx="4286250" cy="1517155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041E6E9-D604-2ACD-BE43-FA50A3470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9" y="2021037"/>
            <a:ext cx="5055653" cy="2815925"/>
          </a:xfrm>
          <a:prstGeom prst="rect">
            <a:avLst/>
          </a:prstGeom>
        </p:spPr>
      </p:pic>
      <p:pic>
        <p:nvPicPr>
          <p:cNvPr id="8" name="Picture 7" descr="Diagram, text, letter&#10;&#10;Description automatically generated">
            <a:extLst>
              <a:ext uri="{FF2B5EF4-FFF2-40B4-BE49-F238E27FC236}">
                <a16:creationId xmlns:a16="http://schemas.microsoft.com/office/drawing/2014/main" id="{39DB65FD-EEE4-AD1B-2A2C-5D0D0E992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03" y="5108002"/>
            <a:ext cx="2010056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DA35-6542-A85F-4907-88801D88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 Forecasts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CADD875-730C-E4BF-D0C6-260D5A8B1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2" y="1383166"/>
            <a:ext cx="3985454" cy="2298927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14ECFF9-FED3-6C83-D757-3BAE9405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51" y="1581057"/>
            <a:ext cx="5141107" cy="3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B865-A1F4-B9BA-F289-3DE8AD05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Components plot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583BCD3-F552-EB36-1700-D1177B7C2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70" y="2052638"/>
            <a:ext cx="7273836" cy="4195762"/>
          </a:xfrm>
        </p:spPr>
      </p:pic>
    </p:spTree>
    <p:extLst>
      <p:ext uri="{BB962C8B-B14F-4D97-AF65-F5344CB8AC3E}">
        <p14:creationId xmlns:p14="http://schemas.microsoft.com/office/powerpoint/2010/main" val="26332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D738-827C-629F-3D52-B87180B3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and SSM Forecasts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093987-8CAF-D723-2936-5069A2746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55" y="3254050"/>
            <a:ext cx="5304280" cy="3059664"/>
          </a:xfrm>
        </p:spPr>
      </p:pic>
      <p:pic>
        <p:nvPicPr>
          <p:cNvPr id="6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0F6BEB-07CF-3225-DC2D-11FF4197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1" y="2375410"/>
            <a:ext cx="4421370" cy="25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0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354A-D0AA-3B7E-FCEF-61E028A1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1992E39-04F7-9B3C-ACA7-F88D284AF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0" y="1331119"/>
            <a:ext cx="2996490" cy="3141368"/>
          </a:xfr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B8C8219-A40D-A16E-5E75-F4F4F49D4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88" y="1331119"/>
            <a:ext cx="3410427" cy="273882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BD984DF-2D22-E1A0-2B05-FA066851C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70" y="1446416"/>
            <a:ext cx="3509626" cy="273882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E5F02EF-7C01-30F0-13E2-8C3E2052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650265"/>
            <a:ext cx="2897189" cy="1869288"/>
          </a:xfrm>
          <a:prstGeom prst="rect">
            <a:avLst/>
          </a:prstGeom>
        </p:spPr>
      </p:pic>
      <p:pic>
        <p:nvPicPr>
          <p:cNvPr id="11" name="Picture 10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FAB72F4-960A-BF61-F921-693E23AE8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36" y="4390419"/>
            <a:ext cx="2908397" cy="21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65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13144</TotalTime>
  <Words>308</Words>
  <Application>Microsoft Office PowerPoint</Application>
  <PresentationFormat>Widescreen</PresentationFormat>
  <Paragraphs>61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High Frequency Stock Analysis</vt:lpstr>
      <vt:lpstr>Raw Data</vt:lpstr>
      <vt:lpstr>Dataset</vt:lpstr>
      <vt:lpstr>Combined Trade OHLCV Visualization</vt:lpstr>
      <vt:lpstr>AAPL Returns</vt:lpstr>
      <vt:lpstr>Prophet  Forecasts</vt:lpstr>
      <vt:lpstr>Prophet Components plot</vt:lpstr>
      <vt:lpstr>ARIMA and SSM Forecasts</vt:lpstr>
      <vt:lpstr>Multiple Linear Regression</vt:lpstr>
      <vt:lpstr>Univariate LSTM</vt:lpstr>
      <vt:lpstr>Multivariate LSTM Losses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Wiley</dc:creator>
  <cp:lastModifiedBy>Julian Wiley</cp:lastModifiedBy>
  <cp:revision>8</cp:revision>
  <dcterms:created xsi:type="dcterms:W3CDTF">2022-12-15T01:49:28Z</dcterms:created>
  <dcterms:modified xsi:type="dcterms:W3CDTF">2022-12-24T13:35:03Z</dcterms:modified>
</cp:coreProperties>
</file>